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1D8BD707-D9CF-40AE-B4C6-C98DA3205C09}" type="datetimeFigureOut">
              <a:rPr lang="en-US" smtClean="0"/>
              <a:pPr/>
              <a:t>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1D8BD707-D9CF-40AE-B4C6-C98DA3205C09}" type="datetimeFigureOut">
              <a:rPr lang="en-US" smtClean="0"/>
              <a:pPr/>
              <a:t>1/3/2018</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6F15528-21DE-4FAA-801E-634DDDAF4B2B}"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4724400" cy="400110"/>
          </a:xfrm>
          <a:prstGeom prst="rect">
            <a:avLst/>
          </a:prstGeom>
        </p:spPr>
        <p:txBody>
          <a:bodyPr vert="horz" lIns="91440" tIns="45720" rIns="91440" bIns="45720" rtlCol="0" anchor="ctr">
            <a:noAutofit/>
          </a:bodyPr>
          <a:lstStyle/>
          <a:p>
            <a:pPr>
              <a:spcBef>
                <a:spcPct val="0"/>
              </a:spcBef>
            </a:pPr>
            <a:r>
              <a:rPr lang="en-US" sz="2400" b="1" dirty="0">
                <a:solidFill>
                  <a:srgbClr val="FFFFFF"/>
                </a:solidFill>
                <a:latin typeface="Times New Roman" panose="02020603050405020304" pitchFamily="18" charset="0"/>
                <a:ea typeface="+mj-ea"/>
                <a:cs typeface="Times New Roman" panose="02020603050405020304" pitchFamily="18" charset="0"/>
              </a:rPr>
              <a:t>Structural </a:t>
            </a:r>
            <a:r>
              <a:rPr lang="en-US" sz="2400" b="1" dirty="0" smtClean="0">
                <a:solidFill>
                  <a:srgbClr val="FFFFFF"/>
                </a:solidFill>
                <a:latin typeface="Times New Roman" panose="02020603050405020304" pitchFamily="18" charset="0"/>
                <a:ea typeface="+mj-ea"/>
                <a:cs typeface="Times New Roman" panose="02020603050405020304" pitchFamily="18" charset="0"/>
              </a:rPr>
              <a:t>Analysis, Trusses</a:t>
            </a:r>
            <a:endParaRPr lang="en-US" sz="2400" b="1" dirty="0">
              <a:solidFill>
                <a:srgbClr val="FFFFFF"/>
              </a:solidFill>
              <a:latin typeface="Times New Roman" panose="02020603050405020304" pitchFamily="18" charset="0"/>
              <a:ea typeface="+mj-ea"/>
              <a:cs typeface="Times New Roman" panose="02020603050405020304" pitchFamily="18" charset="0"/>
            </a:endParaRPr>
          </a:p>
        </p:txBody>
      </p:sp>
      <p:sp>
        <p:nvSpPr>
          <p:cNvPr id="3" name="Rectangle 2"/>
          <p:cNvSpPr/>
          <p:nvPr/>
        </p:nvSpPr>
        <p:spPr>
          <a:xfrm>
            <a:off x="228600" y="762000"/>
            <a:ext cx="8686800" cy="646331"/>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A truss is a structure composed of slender members joined together at their end points. The members commonly used in construction consist of wooden struts or metal bars.</a:t>
            </a:r>
          </a:p>
        </p:txBody>
      </p:sp>
      <p:sp>
        <p:nvSpPr>
          <p:cNvPr id="4" name="Rectangle 3"/>
          <p:cNvSpPr/>
          <p:nvPr/>
        </p:nvSpPr>
        <p:spPr>
          <a:xfrm>
            <a:off x="233548" y="3912919"/>
            <a:ext cx="8686800" cy="1754326"/>
          </a:xfrm>
          <a:prstGeom prst="rect">
            <a:avLst/>
          </a:prstGeom>
        </p:spPr>
        <p:txBody>
          <a:bodyPr wrap="square">
            <a:spAutoFit/>
          </a:bodyPr>
          <a:lstStyle/>
          <a:p>
            <a:pPr algn="just"/>
            <a:r>
              <a:rPr lang="en-US" b="1" dirty="0">
                <a:latin typeface="Times New Roman" panose="02020603050405020304" pitchFamily="18" charset="0"/>
                <a:cs typeface="Times New Roman" panose="02020603050405020304" pitchFamily="18" charset="0"/>
              </a:rPr>
              <a:t>Assumptions for Design.</a:t>
            </a:r>
          </a:p>
          <a:p>
            <a:pPr algn="just"/>
            <a:r>
              <a:rPr lang="en-US" dirty="0">
                <a:latin typeface="Times New Roman" panose="02020603050405020304" pitchFamily="18" charset="0"/>
                <a:cs typeface="Times New Roman" panose="02020603050405020304" pitchFamily="18" charset="0"/>
              </a:rPr>
              <a:t>To design both the members and the connections of a truss, it is necessary first to determine the force developed in each member when the truss is subjected to a given</a:t>
            </a:r>
          </a:p>
          <a:p>
            <a:pPr algn="just"/>
            <a:r>
              <a:rPr lang="en-US" dirty="0">
                <a:latin typeface="Times New Roman" panose="02020603050405020304" pitchFamily="18" charset="0"/>
                <a:cs typeface="Times New Roman" panose="02020603050405020304" pitchFamily="18" charset="0"/>
              </a:rPr>
              <a:t>loading. To do this we will make two important assumptions:</a:t>
            </a:r>
          </a:p>
          <a:p>
            <a:pPr algn="just"/>
            <a:r>
              <a:rPr lang="en-US" dirty="0">
                <a:latin typeface="Times New Roman" panose="02020603050405020304" pitchFamily="18" charset="0"/>
                <a:cs typeface="Times New Roman" panose="02020603050405020304" pitchFamily="18" charset="0"/>
              </a:rPr>
              <a:t>• All loadings are applied at the joints.</a:t>
            </a:r>
          </a:p>
          <a:p>
            <a:pPr algn="just"/>
            <a:r>
              <a:rPr lang="en-US" dirty="0">
                <a:latin typeface="Times New Roman" panose="02020603050405020304" pitchFamily="18" charset="0"/>
                <a:cs typeface="Times New Roman" panose="02020603050405020304" pitchFamily="18" charset="0"/>
              </a:rPr>
              <a:t>• The members are joined together by smooth pins</a:t>
            </a:r>
            <a:r>
              <a:rPr lang="en-US" dirty="0" smtClean="0">
                <a:latin typeface="Times New Roman" panose="02020603050405020304" pitchFamily="18" charset="0"/>
                <a:cs typeface="Times New Roman" panose="02020603050405020304" pitchFamily="18" charset="0"/>
              </a:rPr>
              <a:t>.</a:t>
            </a: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408331"/>
            <a:ext cx="5086350" cy="2162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632115"/>
            <a:ext cx="4105275" cy="1809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7005637" y="228600"/>
            <a:ext cx="1648691"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Lecture 9</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22428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686800" cy="400110"/>
          </a:xfrm>
          <a:prstGeom prst="rect">
            <a:avLst/>
          </a:prstGeom>
        </p:spPr>
        <p:txBody>
          <a:bodyPr vert="horz" lIns="91440" tIns="45720" rIns="91440" bIns="45720" rtlCol="0" anchor="ctr">
            <a:noAutofit/>
          </a:bodyPr>
          <a:lstStyle/>
          <a:p>
            <a:pPr>
              <a:spcBef>
                <a:spcPct val="0"/>
              </a:spcBef>
            </a:pPr>
            <a:r>
              <a:rPr lang="en-US" sz="2400" b="1" dirty="0" smtClean="0">
                <a:solidFill>
                  <a:srgbClr val="FFFFFF"/>
                </a:solidFill>
                <a:latin typeface="Times New Roman" panose="02020603050405020304" pitchFamily="18" charset="0"/>
                <a:ea typeface="+mj-ea"/>
                <a:cs typeface="Times New Roman" panose="02020603050405020304" pitchFamily="18" charset="0"/>
              </a:rPr>
              <a:t>Methods </a:t>
            </a:r>
            <a:r>
              <a:rPr lang="en-US" sz="2400" b="1" dirty="0">
                <a:solidFill>
                  <a:srgbClr val="FFFFFF"/>
                </a:solidFill>
                <a:latin typeface="Times New Roman" panose="02020603050405020304" pitchFamily="18" charset="0"/>
                <a:ea typeface="+mj-ea"/>
                <a:cs typeface="Times New Roman" panose="02020603050405020304" pitchFamily="18" charset="0"/>
              </a:rPr>
              <a:t>of Analysis</a:t>
            </a:r>
          </a:p>
        </p:txBody>
      </p:sp>
      <p:sp>
        <p:nvSpPr>
          <p:cNvPr id="3" name="Rectangle 2"/>
          <p:cNvSpPr/>
          <p:nvPr/>
        </p:nvSpPr>
        <p:spPr>
          <a:xfrm>
            <a:off x="228600" y="921051"/>
            <a:ext cx="2536913" cy="369332"/>
          </a:xfrm>
          <a:prstGeom prst="rect">
            <a:avLst/>
          </a:prstGeom>
        </p:spPr>
        <p:txBody>
          <a:bodyPr wrap="square">
            <a:spAutoFit/>
          </a:bodyPr>
          <a:lstStyle/>
          <a:p>
            <a:pPr algn="just"/>
            <a:r>
              <a:rPr lang="en-US" b="1" dirty="0">
                <a:latin typeface="Times New Roman" panose="02020603050405020304" pitchFamily="18" charset="0"/>
                <a:cs typeface="Times New Roman" panose="02020603050405020304" pitchFamily="18" charset="0"/>
              </a:rPr>
              <a:t>1- The Method of Joints</a:t>
            </a:r>
          </a:p>
        </p:txBody>
      </p:sp>
      <p:sp>
        <p:nvSpPr>
          <p:cNvPr id="4" name="Rectangle 3"/>
          <p:cNvSpPr/>
          <p:nvPr/>
        </p:nvSpPr>
        <p:spPr>
          <a:xfrm>
            <a:off x="228600" y="1391738"/>
            <a:ext cx="8686800" cy="2308324"/>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This method is based on the fact that if the entire truss is in equilibrium, then each of its joints is also in equilibrium. Therefore, if the free-body diagram of each joint is drawn, the force equilibrium equations can then be used to obtain the member forces acting on each joint. Since the members of a plane truss are straight two-force members lying in a single plane, each joint is subjected to a force system that is coplanar and concurrent. As a result, only </a:t>
            </a:r>
            <a:r>
              <a:rPr lang="el-GR" dirty="0">
                <a:latin typeface="Times New Roman" panose="02020603050405020304" pitchFamily="18" charset="0"/>
                <a:cs typeface="Times New Roman" panose="02020603050405020304" pitchFamily="18" charset="0"/>
              </a:rPr>
              <a:t>Σ</a:t>
            </a:r>
            <a:r>
              <a:rPr lang="en-US" dirty="0" err="1">
                <a:latin typeface="Times New Roman" panose="02020603050405020304" pitchFamily="18" charset="0"/>
                <a:cs typeface="Times New Roman" panose="02020603050405020304" pitchFamily="18" charset="0"/>
              </a:rPr>
              <a:t>F</a:t>
            </a:r>
            <a:r>
              <a:rPr lang="en-US" sz="1400" dirty="0" err="1">
                <a:latin typeface="Times New Roman" panose="02020603050405020304" pitchFamily="18" charset="0"/>
                <a:cs typeface="Times New Roman" panose="02020603050405020304" pitchFamily="18" charset="0"/>
              </a:rPr>
              <a:t>x</a:t>
            </a:r>
            <a:r>
              <a:rPr lang="en-US" dirty="0">
                <a:latin typeface="Times New Roman" panose="02020603050405020304" pitchFamily="18" charset="0"/>
                <a:cs typeface="Times New Roman" panose="02020603050405020304" pitchFamily="18" charset="0"/>
              </a:rPr>
              <a:t> = 0  and  </a:t>
            </a:r>
            <a:r>
              <a:rPr lang="el-GR" dirty="0">
                <a:latin typeface="Times New Roman" panose="02020603050405020304" pitchFamily="18" charset="0"/>
                <a:cs typeface="Times New Roman" panose="02020603050405020304" pitchFamily="18" charset="0"/>
              </a:rPr>
              <a:t>Σ</a:t>
            </a:r>
            <a:r>
              <a:rPr lang="en-US" dirty="0" err="1">
                <a:latin typeface="Times New Roman" panose="02020603050405020304" pitchFamily="18" charset="0"/>
                <a:cs typeface="Times New Roman" panose="02020603050405020304" pitchFamily="18" charset="0"/>
              </a:rPr>
              <a:t>F</a:t>
            </a:r>
            <a:r>
              <a:rPr lang="en-US" sz="1400" dirty="0" err="1">
                <a:latin typeface="Times New Roman" panose="02020603050405020304" pitchFamily="18" charset="0"/>
                <a:cs typeface="Times New Roman" panose="02020603050405020304" pitchFamily="18" charset="0"/>
              </a:rPr>
              <a:t>y</a:t>
            </a:r>
            <a:r>
              <a:rPr lang="en-US" dirty="0">
                <a:latin typeface="Times New Roman" panose="02020603050405020304" pitchFamily="18" charset="0"/>
                <a:cs typeface="Times New Roman" panose="02020603050405020304" pitchFamily="18" charset="0"/>
              </a:rPr>
              <a:t> = 0 need to be satisfied for equilibrium. When using the method of joints, always start at a joint having at least one known force and at most two unknown forces.</a:t>
            </a:r>
          </a:p>
        </p:txBody>
      </p:sp>
      <p:sp>
        <p:nvSpPr>
          <p:cNvPr id="6" name="Rectangle 5"/>
          <p:cNvSpPr/>
          <p:nvPr/>
        </p:nvSpPr>
        <p:spPr>
          <a:xfrm>
            <a:off x="228600" y="3640202"/>
            <a:ext cx="2971800" cy="369332"/>
          </a:xfrm>
          <a:prstGeom prst="rect">
            <a:avLst/>
          </a:prstGeom>
        </p:spPr>
        <p:txBody>
          <a:bodyPr wrap="square">
            <a:spAutoFit/>
          </a:bodyPr>
          <a:lstStyle/>
          <a:p>
            <a:pPr algn="just"/>
            <a:r>
              <a:rPr lang="en-US" b="1" dirty="0" smtClean="0">
                <a:latin typeface="Times New Roman" panose="02020603050405020304" pitchFamily="18" charset="0"/>
                <a:cs typeface="Times New Roman" panose="02020603050405020304" pitchFamily="18" charset="0"/>
              </a:rPr>
              <a:t>2- </a:t>
            </a:r>
            <a:r>
              <a:rPr lang="en-US" b="1" dirty="0">
                <a:latin typeface="Times New Roman" panose="02020603050405020304" pitchFamily="18" charset="0"/>
                <a:cs typeface="Times New Roman" panose="02020603050405020304" pitchFamily="18" charset="0"/>
              </a:rPr>
              <a:t>The Method of </a:t>
            </a:r>
            <a:r>
              <a:rPr lang="en-US" b="1" dirty="0" smtClean="0">
                <a:latin typeface="Times New Roman" panose="02020603050405020304" pitchFamily="18" charset="0"/>
                <a:cs typeface="Times New Roman" panose="02020603050405020304" pitchFamily="18" charset="0"/>
              </a:rPr>
              <a:t>Sections</a:t>
            </a:r>
            <a:endParaRPr lang="en-US" b="1" dirty="0">
              <a:latin typeface="Times New Roman" panose="02020603050405020304" pitchFamily="18" charset="0"/>
              <a:cs typeface="Times New Roman" panose="02020603050405020304" pitchFamily="18" charset="0"/>
            </a:endParaRPr>
          </a:p>
        </p:txBody>
      </p:sp>
      <p:sp>
        <p:nvSpPr>
          <p:cNvPr id="7" name="Rectangle 6"/>
          <p:cNvSpPr/>
          <p:nvPr/>
        </p:nvSpPr>
        <p:spPr>
          <a:xfrm>
            <a:off x="228600" y="4009534"/>
            <a:ext cx="8686800" cy="2585323"/>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When we need to find the force in only a few members of a truss, we can analyze the truss using the method of sections. It is based on the principle that if the truss is in equilibrium then any segment of the truss is also in equilibrium. The method of sections can also be used to “cut” or section the members of an entire truss. If the section passes through the truss and the free-body diagram of either of its two parts is drawn, we can then apply the equations of equilibrium to that part to determine the member forces at the “cut section.” Since only three independent equilibrium equations </a:t>
            </a:r>
            <a:r>
              <a:rPr lang="en-US" dirty="0" smtClean="0">
                <a:latin typeface="Times New Roman" panose="02020603050405020304" pitchFamily="18" charset="0"/>
                <a:cs typeface="Times New Roman" panose="02020603050405020304" pitchFamily="18" charset="0"/>
              </a:rPr>
              <a:t>(</a:t>
            </a:r>
            <a:r>
              <a:rPr lang="el-GR" dirty="0" smtClean="0">
                <a:latin typeface="Times New Roman" panose="02020603050405020304" pitchFamily="18" charset="0"/>
                <a:cs typeface="Times New Roman" panose="02020603050405020304" pitchFamily="18" charset="0"/>
              </a:rPr>
              <a:t>Σ</a:t>
            </a:r>
            <a:r>
              <a:rPr lang="en-US" dirty="0" err="1" smtClean="0">
                <a:latin typeface="Times New Roman" panose="02020603050405020304" pitchFamily="18" charset="0"/>
                <a:cs typeface="Times New Roman" panose="02020603050405020304" pitchFamily="18" charset="0"/>
              </a:rPr>
              <a:t>F</a:t>
            </a:r>
            <a:r>
              <a:rPr lang="en-US" sz="1400" dirty="0" err="1" smtClean="0">
                <a:latin typeface="Times New Roman" panose="02020603050405020304" pitchFamily="18" charset="0"/>
                <a:cs typeface="Times New Roman" panose="02020603050405020304" pitchFamily="18" charset="0"/>
              </a:rPr>
              <a:t>x</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0, </a:t>
            </a:r>
            <a:r>
              <a:rPr lang="el-GR" dirty="0" smtClean="0">
                <a:latin typeface="Times New Roman" panose="02020603050405020304" pitchFamily="18" charset="0"/>
                <a:cs typeface="Times New Roman" panose="02020603050405020304" pitchFamily="18" charset="0"/>
              </a:rPr>
              <a:t>Σ</a:t>
            </a:r>
            <a:r>
              <a:rPr lang="en-US" dirty="0" err="1" smtClean="0">
                <a:latin typeface="Times New Roman" panose="02020603050405020304" pitchFamily="18" charset="0"/>
                <a:cs typeface="Times New Roman" panose="02020603050405020304" pitchFamily="18" charset="0"/>
              </a:rPr>
              <a:t>F</a:t>
            </a:r>
            <a:r>
              <a:rPr lang="en-US" sz="1400" dirty="0" err="1" smtClean="0">
                <a:latin typeface="Times New Roman" panose="02020603050405020304" pitchFamily="18" charset="0"/>
                <a:cs typeface="Times New Roman" panose="02020603050405020304" pitchFamily="18" charset="0"/>
              </a:rPr>
              <a:t>y</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0, </a:t>
            </a:r>
            <a:r>
              <a:rPr lang="el-GR" dirty="0" smtClean="0">
                <a:latin typeface="Times New Roman" panose="02020603050405020304" pitchFamily="18" charset="0"/>
                <a:cs typeface="Times New Roman" panose="02020603050405020304" pitchFamily="18" charset="0"/>
              </a:rPr>
              <a:t>Σ</a:t>
            </a:r>
            <a:r>
              <a:rPr lang="en-US" dirty="0" smtClean="0">
                <a:latin typeface="Times New Roman" panose="02020603050405020304" pitchFamily="18" charset="0"/>
                <a:cs typeface="Times New Roman" panose="02020603050405020304" pitchFamily="18" charset="0"/>
              </a:rPr>
              <a:t>M</a:t>
            </a:r>
            <a:r>
              <a:rPr lang="en-US" sz="140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0 ) can be applied to the free-body diagram of any segment, then we should try to select a section that, in general, passes through not more than three members in which the forces are unknown.</a:t>
            </a:r>
          </a:p>
        </p:txBody>
      </p:sp>
    </p:spTree>
    <p:extLst>
      <p:ext uri="{BB962C8B-B14F-4D97-AF65-F5344CB8AC3E}">
        <p14:creationId xmlns:p14="http://schemas.microsoft.com/office/powerpoint/2010/main" val="9932284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686800" cy="646331"/>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EXAMPLE : Determine the force in each member of the truss shown </a:t>
            </a:r>
            <a:r>
              <a:rPr lang="en-US" dirty="0" smtClean="0">
                <a:latin typeface="Times New Roman" panose="02020603050405020304" pitchFamily="18" charset="0"/>
                <a:cs typeface="Times New Roman" panose="02020603050405020304" pitchFamily="18" charset="0"/>
              </a:rPr>
              <a:t>in  </a:t>
            </a:r>
            <a:r>
              <a:rPr lang="en-US" dirty="0">
                <a:latin typeface="Times New Roman" panose="02020603050405020304" pitchFamily="18" charset="0"/>
                <a:cs typeface="Times New Roman" panose="02020603050405020304" pitchFamily="18" charset="0"/>
              </a:rPr>
              <a:t>Fig. a and indicate whether the members are in tension or compression.</a:t>
            </a: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874931"/>
            <a:ext cx="2286000" cy="2371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4"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r="1666"/>
          <a:stretch/>
        </p:blipFill>
        <p:spPr bwMode="auto">
          <a:xfrm>
            <a:off x="3390900" y="2044959"/>
            <a:ext cx="5432466" cy="666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6150" y="3581400"/>
            <a:ext cx="5429250" cy="600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6" name="Picture 6"/>
          <p:cNvPicPr>
            <a:picLocks noChangeAspect="1" noChangeArrowheads="1"/>
          </p:cNvPicPr>
          <p:nvPr/>
        </p:nvPicPr>
        <p:blipFill rotWithShape="1">
          <a:blip r:embed="rId5">
            <a:extLst>
              <a:ext uri="{28A0092B-C50C-407E-A947-70E740481C1C}">
                <a14:useLocalDpi xmlns:a14="http://schemas.microsoft.com/office/drawing/2010/main" val="0"/>
              </a:ext>
            </a:extLst>
          </a:blip>
          <a:srcRect r="870"/>
          <a:stretch/>
        </p:blipFill>
        <p:spPr bwMode="auto">
          <a:xfrm>
            <a:off x="3486151" y="5600013"/>
            <a:ext cx="5429250" cy="666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3438525" y="1186216"/>
            <a:ext cx="5476875" cy="646331"/>
          </a:xfrm>
          <a:prstGeom prst="rect">
            <a:avLst/>
          </a:prstGeom>
        </p:spPr>
        <p:txBody>
          <a:bodyPr wrap="square">
            <a:spAutoFit/>
          </a:bodyPr>
          <a:lstStyle/>
          <a:p>
            <a:pPr algn="just"/>
            <a:r>
              <a:rPr lang="en-US" b="1" dirty="0">
                <a:latin typeface="Times New Roman" panose="02020603050405020304" pitchFamily="18" charset="0"/>
                <a:cs typeface="Times New Roman" panose="02020603050405020304" pitchFamily="18" charset="0"/>
              </a:rPr>
              <a:t>Joint B</a:t>
            </a:r>
            <a:r>
              <a:rPr lang="en-US" dirty="0">
                <a:latin typeface="Times New Roman" panose="02020603050405020304" pitchFamily="18" charset="0"/>
                <a:cs typeface="Times New Roman" panose="02020603050405020304" pitchFamily="18" charset="0"/>
              </a:rPr>
              <a:t>. The free-body diagram of the joint at B is shown in Fig. b. Applying the equations of equilibrium, we have</a:t>
            </a:r>
          </a:p>
        </p:txBody>
      </p:sp>
      <p:sp>
        <p:nvSpPr>
          <p:cNvPr id="4" name="Rectangle 3"/>
          <p:cNvSpPr/>
          <p:nvPr/>
        </p:nvSpPr>
        <p:spPr>
          <a:xfrm>
            <a:off x="3438525" y="2711709"/>
            <a:ext cx="5524500" cy="646331"/>
          </a:xfrm>
          <a:prstGeom prst="rect">
            <a:avLst/>
          </a:prstGeom>
        </p:spPr>
        <p:txBody>
          <a:bodyPr wrap="square">
            <a:spAutoFit/>
          </a:bodyPr>
          <a:lstStyle/>
          <a:p>
            <a:pPr algn="just"/>
            <a:r>
              <a:rPr lang="en-US" b="1" dirty="0">
                <a:latin typeface="Times New Roman" panose="02020603050405020304" pitchFamily="18" charset="0"/>
                <a:cs typeface="Times New Roman" panose="02020603050405020304" pitchFamily="18" charset="0"/>
              </a:rPr>
              <a:t>Joint C</a:t>
            </a:r>
            <a:r>
              <a:rPr lang="en-US" dirty="0">
                <a:latin typeface="Times New Roman" panose="02020603050405020304" pitchFamily="18" charset="0"/>
                <a:cs typeface="Times New Roman" panose="02020603050405020304" pitchFamily="18" charset="0"/>
              </a:rPr>
              <a:t>. From the free-body diagram of joint C, Fig. c, we have</a:t>
            </a:r>
          </a:p>
        </p:txBody>
      </p:sp>
      <p:sp>
        <p:nvSpPr>
          <p:cNvPr id="5" name="Rectangle 4"/>
          <p:cNvSpPr/>
          <p:nvPr/>
        </p:nvSpPr>
        <p:spPr>
          <a:xfrm>
            <a:off x="3368696" y="4343400"/>
            <a:ext cx="5476874" cy="1200329"/>
          </a:xfrm>
          <a:prstGeom prst="rect">
            <a:avLst/>
          </a:prstGeom>
        </p:spPr>
        <p:txBody>
          <a:bodyPr wrap="square">
            <a:spAutoFit/>
          </a:bodyPr>
          <a:lstStyle/>
          <a:p>
            <a:pPr algn="just"/>
            <a:r>
              <a:rPr lang="en-US" b="1" dirty="0">
                <a:latin typeface="Times New Roman" panose="02020603050405020304" pitchFamily="18" charset="0"/>
                <a:cs typeface="Times New Roman" panose="02020603050405020304" pitchFamily="18" charset="0"/>
              </a:rPr>
              <a:t>Joint A</a:t>
            </a:r>
            <a:r>
              <a:rPr lang="en-US" dirty="0">
                <a:latin typeface="Times New Roman" panose="02020603050405020304" pitchFamily="18" charset="0"/>
                <a:cs typeface="Times New Roman" panose="02020603050405020304" pitchFamily="18" charset="0"/>
              </a:rPr>
              <a:t>. Although it is not necessary, we can determine </a:t>
            </a:r>
            <a:r>
              <a:rPr lang="en-US" dirty="0" smtClean="0">
                <a:latin typeface="Times New Roman" panose="02020603050405020304" pitchFamily="18" charset="0"/>
                <a:cs typeface="Times New Roman" panose="02020603050405020304" pitchFamily="18" charset="0"/>
              </a:rPr>
              <a:t>the components </a:t>
            </a:r>
            <a:r>
              <a:rPr lang="en-US" dirty="0">
                <a:latin typeface="Times New Roman" panose="02020603050405020304" pitchFamily="18" charset="0"/>
                <a:cs typeface="Times New Roman" panose="02020603050405020304" pitchFamily="18" charset="0"/>
              </a:rPr>
              <a:t>of the support reactions at joint A using the results </a:t>
            </a:r>
            <a:r>
              <a:rPr lang="en-US" dirty="0" smtClean="0">
                <a:latin typeface="Times New Roman" panose="02020603050405020304" pitchFamily="18" charset="0"/>
                <a:cs typeface="Times New Roman" panose="02020603050405020304" pitchFamily="18" charset="0"/>
              </a:rPr>
              <a:t>of and </a:t>
            </a:r>
            <a:r>
              <a:rPr lang="en-US" dirty="0">
                <a:latin typeface="Times New Roman" panose="02020603050405020304" pitchFamily="18" charset="0"/>
                <a:cs typeface="Times New Roman" panose="02020603050405020304" pitchFamily="18" charset="0"/>
              </a:rPr>
              <a:t>. From the free-body diagram, Fig. </a:t>
            </a:r>
            <a:r>
              <a:rPr lang="en-US" dirty="0" smtClean="0">
                <a:latin typeface="Times New Roman" panose="02020603050405020304" pitchFamily="18" charset="0"/>
                <a:cs typeface="Times New Roman" panose="02020603050405020304" pitchFamily="18" charset="0"/>
              </a:rPr>
              <a:t>d</a:t>
            </a:r>
            <a:r>
              <a:rPr lang="en-US" dirty="0">
                <a:latin typeface="Times New Roman" panose="02020603050405020304" pitchFamily="18" charset="0"/>
                <a:cs typeface="Times New Roman" panose="02020603050405020304" pitchFamily="18" charset="0"/>
              </a:rPr>
              <a:t>, we have</a:t>
            </a:r>
          </a:p>
        </p:txBody>
      </p:sp>
      <p:pic>
        <p:nvPicPr>
          <p:cNvPr id="2048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7714" y="3246656"/>
            <a:ext cx="1466850" cy="100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8"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84564" y="3246656"/>
            <a:ext cx="1457325" cy="1400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9"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3078" y="4262526"/>
            <a:ext cx="1981200" cy="1362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522849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686800" cy="646331"/>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EXAMPLE : Determine the force in members GE, GC, and BC of the truss </a:t>
            </a:r>
            <a:r>
              <a:rPr lang="en-US" dirty="0" smtClean="0">
                <a:latin typeface="Times New Roman" panose="02020603050405020304" pitchFamily="18" charset="0"/>
                <a:cs typeface="Times New Roman" panose="02020603050405020304" pitchFamily="18" charset="0"/>
              </a:rPr>
              <a:t>shown in </a:t>
            </a:r>
            <a:r>
              <a:rPr lang="en-US" dirty="0">
                <a:latin typeface="Times New Roman" panose="02020603050405020304" pitchFamily="18" charset="0"/>
                <a:cs typeface="Times New Roman" panose="02020603050405020304" pitchFamily="18" charset="0"/>
              </a:rPr>
              <a:t>Fig. </a:t>
            </a:r>
            <a:r>
              <a:rPr lang="en-US" dirty="0" smtClean="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 Indicate whether the members are in tension </a:t>
            </a:r>
            <a:r>
              <a:rPr lang="en-US" dirty="0" smtClean="0">
                <a:latin typeface="Times New Roman" panose="02020603050405020304" pitchFamily="18" charset="0"/>
                <a:cs typeface="Times New Roman" panose="02020603050405020304" pitchFamily="18" charset="0"/>
              </a:rPr>
              <a:t>or compression</a:t>
            </a:r>
            <a:r>
              <a:rPr lang="en-US" dirty="0">
                <a:latin typeface="Times New Roman" panose="02020603050405020304" pitchFamily="18" charset="0"/>
                <a:cs typeface="Times New Roman" panose="02020603050405020304" pitchFamily="18" charset="0"/>
              </a:rPr>
              <a:t>.</a:t>
            </a: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2675" y="728663"/>
            <a:ext cx="2752725" cy="1800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5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2675" y="2544722"/>
            <a:ext cx="2752725" cy="1638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50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0300" y="4184012"/>
            <a:ext cx="2705100"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228600" y="1143000"/>
            <a:ext cx="5867400" cy="646331"/>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A free-body diagram of the entire truss is shown in Fig. b. Applying the equations of equilibrium, we have</a:t>
            </a:r>
          </a:p>
        </p:txBody>
      </p:sp>
      <p:pic>
        <p:nvPicPr>
          <p:cNvPr id="2150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8392" y="1848699"/>
            <a:ext cx="5324475" cy="1123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51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9589" y="3964937"/>
            <a:ext cx="536257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51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9817" y="4593587"/>
            <a:ext cx="5353050"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51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9817" y="5222237"/>
            <a:ext cx="5324475"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29589" y="2998997"/>
            <a:ext cx="5714011" cy="923330"/>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Free-Body Diagram. For the analysis the free-body </a:t>
            </a:r>
            <a:r>
              <a:rPr lang="en-US" dirty="0" smtClean="0">
                <a:latin typeface="Times New Roman" panose="02020603050405020304" pitchFamily="18" charset="0"/>
                <a:cs typeface="Times New Roman" panose="02020603050405020304" pitchFamily="18" charset="0"/>
              </a:rPr>
              <a:t>diagram</a:t>
            </a:r>
          </a:p>
          <a:p>
            <a:pPr algn="just"/>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of </a:t>
            </a:r>
            <a:r>
              <a:rPr lang="en-US" dirty="0" smtClean="0">
                <a:latin typeface="Times New Roman" panose="02020603050405020304" pitchFamily="18" charset="0"/>
                <a:cs typeface="Times New Roman" panose="02020603050405020304" pitchFamily="18" charset="0"/>
              </a:rPr>
              <a:t>the left </a:t>
            </a:r>
            <a:r>
              <a:rPr lang="en-US" dirty="0">
                <a:latin typeface="Times New Roman" panose="02020603050405020304" pitchFamily="18" charset="0"/>
                <a:cs typeface="Times New Roman" panose="02020603050405020304" pitchFamily="18" charset="0"/>
              </a:rPr>
              <a:t>portion of the sectioned truss will be used, since it involves </a:t>
            </a:r>
            <a:r>
              <a:rPr lang="en-US" dirty="0" smtClean="0">
                <a:latin typeface="Times New Roman" panose="02020603050405020304" pitchFamily="18" charset="0"/>
                <a:cs typeface="Times New Roman" panose="02020603050405020304" pitchFamily="18" charset="0"/>
              </a:rPr>
              <a:t>the least </a:t>
            </a:r>
            <a:r>
              <a:rPr lang="en-US" dirty="0">
                <a:latin typeface="Times New Roman" panose="02020603050405020304" pitchFamily="18" charset="0"/>
                <a:cs typeface="Times New Roman" panose="02020603050405020304" pitchFamily="18" charset="0"/>
              </a:rPr>
              <a:t>number of forces, Fig. </a:t>
            </a:r>
            <a:r>
              <a:rPr lang="en-US" dirty="0" smtClean="0">
                <a:latin typeface="Times New Roman" panose="02020603050405020304" pitchFamily="18" charset="0"/>
                <a:cs typeface="Times New Roman" panose="02020603050405020304" pitchFamily="18" charset="0"/>
              </a:rPr>
              <a:t>c</a:t>
            </a:r>
            <a:r>
              <a:rPr lang="en-US"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6972484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TotalTime>
  <Words>620</Words>
  <Application>Microsoft Office PowerPoint</Application>
  <PresentationFormat>On-screen Show (4:3)</PresentationFormat>
  <Paragraphs>21</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Waveform</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Qassim</dc:creator>
  <cp:lastModifiedBy>Dr Qassim</cp:lastModifiedBy>
  <cp:revision>2</cp:revision>
  <dcterms:created xsi:type="dcterms:W3CDTF">2006-08-16T00:00:00Z</dcterms:created>
  <dcterms:modified xsi:type="dcterms:W3CDTF">2018-01-02T21:21:36Z</dcterms:modified>
</cp:coreProperties>
</file>